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</p:sldIdLst>
  <p:sldSz cy="10692000" cx="7560000"/>
  <p:notesSz cx="6858000" cy="9144000"/>
  <p:embeddedFontLst>
    <p:embeddedFont>
      <p:font typeface="Montserrat Medium"/>
      <p:regular r:id="rId10"/>
      <p:bold r:id="rId11"/>
      <p:italic r:id="rId12"/>
      <p:boldItalic r:id="rId13"/>
    </p:embeddedFont>
    <p:embeddedFont>
      <p:font typeface="Montserrat Light"/>
      <p:regular r:id="rId14"/>
      <p:bold r:id="rId15"/>
      <p:italic r:id="rId16"/>
      <p:boldItalic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368">
          <p15:clr>
            <a:srgbClr val="747775"/>
          </p15:clr>
        </p15:guide>
        <p15:guide id="2" pos="2381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368" orient="horz"/>
        <p:guide pos="2381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MontserratMedium-bold.fntdata"/><Relationship Id="rId10" Type="http://schemas.openxmlformats.org/officeDocument/2006/relationships/font" Target="fonts/MontserratMedium-regular.fntdata"/><Relationship Id="rId13" Type="http://schemas.openxmlformats.org/officeDocument/2006/relationships/font" Target="fonts/MontserratMedium-boldItalic.fntdata"/><Relationship Id="rId12" Type="http://schemas.openxmlformats.org/officeDocument/2006/relationships/font" Target="fonts/MontserratMedium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MontserratLight-bold.fntdata"/><Relationship Id="rId14" Type="http://schemas.openxmlformats.org/officeDocument/2006/relationships/font" Target="fonts/MontserratLight-regular.fntdata"/><Relationship Id="rId17" Type="http://schemas.openxmlformats.org/officeDocument/2006/relationships/font" Target="fonts/MontserratLight-boldItalic.fntdata"/><Relationship Id="rId16" Type="http://schemas.openxmlformats.org/officeDocument/2006/relationships/font" Target="fonts/MontserratLight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217050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2217050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c8151188bd_0_26:notes"/>
          <p:cNvSpPr/>
          <p:nvPr>
            <p:ph idx="2" type="sldImg"/>
          </p:nvPr>
        </p:nvSpPr>
        <p:spPr>
          <a:xfrm>
            <a:off x="2217050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c8151188bd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c8151188bd_0_43:notes"/>
          <p:cNvSpPr/>
          <p:nvPr>
            <p:ph idx="2" type="sldImg"/>
          </p:nvPr>
        </p:nvSpPr>
        <p:spPr>
          <a:xfrm>
            <a:off x="2217050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c8151188bd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c8151188bd_0_60:notes"/>
          <p:cNvSpPr/>
          <p:nvPr>
            <p:ph idx="2" type="sldImg"/>
          </p:nvPr>
        </p:nvSpPr>
        <p:spPr>
          <a:xfrm>
            <a:off x="2217050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c8151188bd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257712" y="1547778"/>
            <a:ext cx="7044600" cy="426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257705" y="5891409"/>
            <a:ext cx="7044600" cy="16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257705" y="2299346"/>
            <a:ext cx="7044600" cy="408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257705" y="6552657"/>
            <a:ext cx="7044600" cy="270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257705" y="4471058"/>
            <a:ext cx="7044600" cy="174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257705" y="2395696"/>
            <a:ext cx="7044600" cy="710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257705" y="2395696"/>
            <a:ext cx="3306900" cy="710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3995291" y="2395696"/>
            <a:ext cx="3306900" cy="710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257705" y="1154948"/>
            <a:ext cx="2321700" cy="157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257705" y="2888617"/>
            <a:ext cx="2321700" cy="66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05325" y="935745"/>
            <a:ext cx="5264700" cy="850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3780000" y="-260"/>
            <a:ext cx="3780000" cy="10692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19508" y="2563450"/>
            <a:ext cx="3344400" cy="308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19508" y="5826865"/>
            <a:ext cx="3344400" cy="256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083839" y="1505164"/>
            <a:ext cx="3172200" cy="768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257705" y="8794266"/>
            <a:ext cx="4959600" cy="12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57705" y="2395696"/>
            <a:ext cx="7044600" cy="71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F8EA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053246"/>
            <a:ext cx="2831674" cy="2638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1300" y="0"/>
            <a:ext cx="2438700" cy="236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93891" y="9804025"/>
            <a:ext cx="1693508" cy="5232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578050" y="1028625"/>
            <a:ext cx="5511600" cy="14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8500">
                <a:solidFill>
                  <a:srgbClr val="84378C"/>
                </a:solidFill>
                <a:latin typeface="Georgia"/>
                <a:ea typeface="Georgia"/>
                <a:cs typeface="Georgia"/>
                <a:sym typeface="Georgia"/>
              </a:rPr>
              <a:t>ÚNETE</a:t>
            </a:r>
            <a:endParaRPr b="1" sz="85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578050" y="664025"/>
            <a:ext cx="67392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>
                <a:solidFill>
                  <a:srgbClr val="84378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Iniciativa de VcM Duoc UC</a:t>
            </a:r>
            <a:endParaRPr sz="25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532150" y="2242613"/>
            <a:ext cx="5603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600">
                <a:solidFill>
                  <a:srgbClr val="84378C"/>
                </a:solidFill>
                <a:latin typeface="Georgia"/>
                <a:ea typeface="Georgia"/>
                <a:cs typeface="Georgia"/>
                <a:sym typeface="Georgia"/>
              </a:rPr>
              <a:t>CONVOCATORIA ABIERTA</a:t>
            </a:r>
            <a:endParaRPr b="1" sz="26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0" name="Google Shape;60;p13"/>
          <p:cNvSpPr txBox="1"/>
          <p:nvPr/>
        </p:nvSpPr>
        <p:spPr>
          <a:xfrm>
            <a:off x="835425" y="6943175"/>
            <a:ext cx="1871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rgbClr val="17203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¿Cuándo?</a:t>
            </a:r>
            <a:endParaRPr sz="2200">
              <a:solidFill>
                <a:srgbClr val="172039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61" name="Google Shape;61;p13"/>
          <p:cNvSpPr txBox="1"/>
          <p:nvPr/>
        </p:nvSpPr>
        <p:spPr>
          <a:xfrm>
            <a:off x="4086075" y="6943175"/>
            <a:ext cx="3502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rgbClr val="17203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¿En qué consiste?</a:t>
            </a:r>
            <a:endParaRPr sz="2200">
              <a:solidFill>
                <a:srgbClr val="172039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62" name="Google Shape;62;p13"/>
          <p:cNvSpPr txBox="1"/>
          <p:nvPr/>
        </p:nvSpPr>
        <p:spPr>
          <a:xfrm>
            <a:off x="978300" y="8613650"/>
            <a:ext cx="5603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600">
                <a:solidFill>
                  <a:srgbClr val="84378C"/>
                </a:solidFill>
                <a:latin typeface="Georgia"/>
                <a:ea typeface="Georgia"/>
                <a:cs typeface="Georgia"/>
                <a:sym typeface="Georgia"/>
              </a:rPr>
              <a:t>I</a:t>
            </a:r>
            <a:r>
              <a:rPr b="1" lang="es" sz="2600">
                <a:solidFill>
                  <a:srgbClr val="84378C"/>
                </a:solidFill>
                <a:latin typeface="Georgia"/>
                <a:ea typeface="Georgia"/>
                <a:cs typeface="Georgia"/>
                <a:sym typeface="Georgia"/>
              </a:rPr>
              <a:t>NSCRÍBETE EN</a:t>
            </a:r>
            <a:endParaRPr b="1" sz="26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63" name="Google Shape;63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3051937"/>
            <a:ext cx="7588275" cy="3653312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3"/>
          <p:cNvSpPr txBox="1"/>
          <p:nvPr/>
        </p:nvSpPr>
        <p:spPr>
          <a:xfrm>
            <a:off x="410400" y="9076850"/>
            <a:ext cx="6739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rgbClr val="84378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[inserte link]</a:t>
            </a:r>
            <a:endParaRPr sz="22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5" name="Google Shape;65;p13"/>
          <p:cNvSpPr txBox="1"/>
          <p:nvPr/>
        </p:nvSpPr>
        <p:spPr>
          <a:xfrm>
            <a:off x="4086075" y="7331400"/>
            <a:ext cx="24387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rgbClr val="17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[inserte breve </a:t>
            </a:r>
            <a:r>
              <a:rPr lang="es" sz="2200">
                <a:solidFill>
                  <a:srgbClr val="17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descripción</a:t>
            </a:r>
            <a:r>
              <a:rPr lang="es" sz="2200">
                <a:solidFill>
                  <a:srgbClr val="17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de la iniciativa]</a:t>
            </a:r>
            <a:endParaRPr sz="2200">
              <a:solidFill>
                <a:srgbClr val="17203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6" name="Google Shape;66;p13"/>
          <p:cNvSpPr txBox="1"/>
          <p:nvPr/>
        </p:nvSpPr>
        <p:spPr>
          <a:xfrm>
            <a:off x="835425" y="7331400"/>
            <a:ext cx="2638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rgbClr val="17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[inserte detalles]</a:t>
            </a:r>
            <a:endParaRPr sz="2200">
              <a:solidFill>
                <a:srgbClr val="17203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67" name="Google Shape;67;p13"/>
          <p:cNvCxnSpPr/>
          <p:nvPr/>
        </p:nvCxnSpPr>
        <p:spPr>
          <a:xfrm>
            <a:off x="3780000" y="7020100"/>
            <a:ext cx="0" cy="1365300"/>
          </a:xfrm>
          <a:prstGeom prst="straightConnector1">
            <a:avLst/>
          </a:prstGeom>
          <a:noFill/>
          <a:ln cap="flat" cmpd="sng" w="28575">
            <a:solidFill>
              <a:srgbClr val="17203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F8EA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053246"/>
            <a:ext cx="2831674" cy="2638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1300" y="0"/>
            <a:ext cx="2438700" cy="236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93891" y="9804025"/>
            <a:ext cx="1693508" cy="5232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4"/>
          <p:cNvSpPr txBox="1"/>
          <p:nvPr/>
        </p:nvSpPr>
        <p:spPr>
          <a:xfrm>
            <a:off x="578050" y="1028625"/>
            <a:ext cx="5511600" cy="14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8500">
                <a:solidFill>
                  <a:srgbClr val="84378C"/>
                </a:solidFill>
                <a:latin typeface="Georgia"/>
                <a:ea typeface="Georgia"/>
                <a:cs typeface="Georgia"/>
                <a:sym typeface="Georgia"/>
              </a:rPr>
              <a:t>ÚNETE</a:t>
            </a:r>
            <a:endParaRPr b="1" sz="85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6" name="Google Shape;76;p14"/>
          <p:cNvSpPr txBox="1"/>
          <p:nvPr/>
        </p:nvSpPr>
        <p:spPr>
          <a:xfrm>
            <a:off x="578050" y="664025"/>
            <a:ext cx="67392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>
                <a:solidFill>
                  <a:srgbClr val="84378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Iniciativa de VcM Duoc UC</a:t>
            </a:r>
            <a:endParaRPr sz="25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7" name="Google Shape;77;p14"/>
          <p:cNvSpPr txBox="1"/>
          <p:nvPr/>
        </p:nvSpPr>
        <p:spPr>
          <a:xfrm>
            <a:off x="532150" y="2242613"/>
            <a:ext cx="5603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600">
                <a:solidFill>
                  <a:srgbClr val="84378C"/>
                </a:solidFill>
                <a:latin typeface="Georgia"/>
                <a:ea typeface="Georgia"/>
                <a:cs typeface="Georgia"/>
                <a:sym typeface="Georgia"/>
              </a:rPr>
              <a:t>CONVOCATORIA ABIERTA</a:t>
            </a:r>
            <a:endParaRPr b="1" sz="26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8" name="Google Shape;78;p14"/>
          <p:cNvSpPr txBox="1"/>
          <p:nvPr/>
        </p:nvSpPr>
        <p:spPr>
          <a:xfrm>
            <a:off x="835425" y="6943175"/>
            <a:ext cx="1871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rgbClr val="17203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¿Cuándo?</a:t>
            </a:r>
            <a:endParaRPr sz="2200">
              <a:solidFill>
                <a:srgbClr val="172039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79" name="Google Shape;79;p14"/>
          <p:cNvSpPr txBox="1"/>
          <p:nvPr/>
        </p:nvSpPr>
        <p:spPr>
          <a:xfrm>
            <a:off x="4086075" y="6943175"/>
            <a:ext cx="3502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rgbClr val="17203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¿En qué consiste?</a:t>
            </a:r>
            <a:endParaRPr sz="2200">
              <a:solidFill>
                <a:srgbClr val="172039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80" name="Google Shape;80;p14"/>
          <p:cNvSpPr txBox="1"/>
          <p:nvPr/>
        </p:nvSpPr>
        <p:spPr>
          <a:xfrm>
            <a:off x="978300" y="8613650"/>
            <a:ext cx="5603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600">
                <a:solidFill>
                  <a:srgbClr val="84378C"/>
                </a:solidFill>
                <a:latin typeface="Georgia"/>
                <a:ea typeface="Georgia"/>
                <a:cs typeface="Georgia"/>
                <a:sym typeface="Georgia"/>
              </a:rPr>
              <a:t>INSCRÍBETE EN</a:t>
            </a:r>
            <a:endParaRPr b="1" sz="26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1" name="Google Shape;81;p14"/>
          <p:cNvSpPr txBox="1"/>
          <p:nvPr/>
        </p:nvSpPr>
        <p:spPr>
          <a:xfrm>
            <a:off x="410400" y="9076850"/>
            <a:ext cx="6739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rgbClr val="84378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[inserte link]</a:t>
            </a:r>
            <a:endParaRPr sz="22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2" name="Google Shape;82;p14"/>
          <p:cNvSpPr txBox="1"/>
          <p:nvPr/>
        </p:nvSpPr>
        <p:spPr>
          <a:xfrm>
            <a:off x="4086075" y="7331400"/>
            <a:ext cx="24387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rgbClr val="17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[inserte breve descripción de la iniciativa]</a:t>
            </a:r>
            <a:endParaRPr sz="2200">
              <a:solidFill>
                <a:srgbClr val="17203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3" name="Google Shape;83;p14"/>
          <p:cNvSpPr txBox="1"/>
          <p:nvPr/>
        </p:nvSpPr>
        <p:spPr>
          <a:xfrm>
            <a:off x="835425" y="7331400"/>
            <a:ext cx="2638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rgbClr val="17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[inserte detalles]</a:t>
            </a:r>
            <a:endParaRPr sz="2200">
              <a:solidFill>
                <a:srgbClr val="17203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84" name="Google Shape;84;p14"/>
          <p:cNvCxnSpPr/>
          <p:nvPr/>
        </p:nvCxnSpPr>
        <p:spPr>
          <a:xfrm>
            <a:off x="3780000" y="7020100"/>
            <a:ext cx="0" cy="1365300"/>
          </a:xfrm>
          <a:prstGeom prst="straightConnector1">
            <a:avLst/>
          </a:prstGeom>
          <a:noFill/>
          <a:ln cap="flat" cmpd="sng" w="28575">
            <a:solidFill>
              <a:srgbClr val="172039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85" name="Google Shape;85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3051950"/>
            <a:ext cx="7588198" cy="365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F8EA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053246"/>
            <a:ext cx="2831674" cy="2638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1300" y="0"/>
            <a:ext cx="2438700" cy="236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93891" y="9804025"/>
            <a:ext cx="1693508" cy="5232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5"/>
          <p:cNvSpPr txBox="1"/>
          <p:nvPr/>
        </p:nvSpPr>
        <p:spPr>
          <a:xfrm>
            <a:off x="578050" y="1028625"/>
            <a:ext cx="5511600" cy="14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8500">
                <a:solidFill>
                  <a:srgbClr val="84378C"/>
                </a:solidFill>
                <a:latin typeface="Georgia"/>
                <a:ea typeface="Georgia"/>
                <a:cs typeface="Georgia"/>
                <a:sym typeface="Georgia"/>
              </a:rPr>
              <a:t>ÚNETE</a:t>
            </a:r>
            <a:endParaRPr b="1" sz="85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4" name="Google Shape;94;p15"/>
          <p:cNvSpPr txBox="1"/>
          <p:nvPr/>
        </p:nvSpPr>
        <p:spPr>
          <a:xfrm>
            <a:off x="578050" y="664025"/>
            <a:ext cx="67392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>
                <a:solidFill>
                  <a:srgbClr val="84378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Iniciativa de VcM Duoc UC</a:t>
            </a:r>
            <a:endParaRPr sz="25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5" name="Google Shape;95;p15"/>
          <p:cNvSpPr txBox="1"/>
          <p:nvPr/>
        </p:nvSpPr>
        <p:spPr>
          <a:xfrm>
            <a:off x="532150" y="2242613"/>
            <a:ext cx="5603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600">
                <a:solidFill>
                  <a:srgbClr val="84378C"/>
                </a:solidFill>
                <a:latin typeface="Georgia"/>
                <a:ea typeface="Georgia"/>
                <a:cs typeface="Georgia"/>
                <a:sym typeface="Georgia"/>
              </a:rPr>
              <a:t>CONVOCATORIA ABIERTA</a:t>
            </a:r>
            <a:endParaRPr b="1" sz="26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6" name="Google Shape;96;p15"/>
          <p:cNvSpPr txBox="1"/>
          <p:nvPr/>
        </p:nvSpPr>
        <p:spPr>
          <a:xfrm>
            <a:off x="835425" y="6943175"/>
            <a:ext cx="1871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rgbClr val="17203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¿Cuándo?</a:t>
            </a:r>
            <a:endParaRPr sz="2200">
              <a:solidFill>
                <a:srgbClr val="172039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97" name="Google Shape;97;p15"/>
          <p:cNvSpPr txBox="1"/>
          <p:nvPr/>
        </p:nvSpPr>
        <p:spPr>
          <a:xfrm>
            <a:off x="4086075" y="6943175"/>
            <a:ext cx="3502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rgbClr val="17203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¿En qué consiste?</a:t>
            </a:r>
            <a:endParaRPr sz="2200">
              <a:solidFill>
                <a:srgbClr val="172039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98" name="Google Shape;98;p15"/>
          <p:cNvSpPr txBox="1"/>
          <p:nvPr/>
        </p:nvSpPr>
        <p:spPr>
          <a:xfrm>
            <a:off x="978300" y="8613650"/>
            <a:ext cx="5603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600">
                <a:solidFill>
                  <a:srgbClr val="84378C"/>
                </a:solidFill>
                <a:latin typeface="Georgia"/>
                <a:ea typeface="Georgia"/>
                <a:cs typeface="Georgia"/>
                <a:sym typeface="Georgia"/>
              </a:rPr>
              <a:t>INSCRÍBETE EN</a:t>
            </a:r>
            <a:endParaRPr b="1" sz="26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9" name="Google Shape;99;p15"/>
          <p:cNvSpPr txBox="1"/>
          <p:nvPr/>
        </p:nvSpPr>
        <p:spPr>
          <a:xfrm>
            <a:off x="410400" y="9076850"/>
            <a:ext cx="6739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rgbClr val="84378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[inserte link]</a:t>
            </a:r>
            <a:endParaRPr sz="22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0" name="Google Shape;100;p15"/>
          <p:cNvSpPr txBox="1"/>
          <p:nvPr/>
        </p:nvSpPr>
        <p:spPr>
          <a:xfrm>
            <a:off x="4086075" y="7331400"/>
            <a:ext cx="24387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rgbClr val="17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[inserte breve descripción de la iniciativa]</a:t>
            </a:r>
            <a:endParaRPr sz="2200">
              <a:solidFill>
                <a:srgbClr val="17203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1" name="Google Shape;101;p15"/>
          <p:cNvSpPr txBox="1"/>
          <p:nvPr/>
        </p:nvSpPr>
        <p:spPr>
          <a:xfrm>
            <a:off x="835425" y="7331400"/>
            <a:ext cx="2638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rgbClr val="17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[inserte detalles]</a:t>
            </a:r>
            <a:endParaRPr sz="2200">
              <a:solidFill>
                <a:srgbClr val="17203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102" name="Google Shape;102;p15"/>
          <p:cNvCxnSpPr/>
          <p:nvPr/>
        </p:nvCxnSpPr>
        <p:spPr>
          <a:xfrm>
            <a:off x="3780000" y="7020100"/>
            <a:ext cx="0" cy="1365300"/>
          </a:xfrm>
          <a:prstGeom prst="straightConnector1">
            <a:avLst/>
          </a:prstGeom>
          <a:noFill/>
          <a:ln cap="flat" cmpd="sng" w="28575">
            <a:solidFill>
              <a:srgbClr val="172039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03" name="Google Shape;103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3065525"/>
            <a:ext cx="7588275" cy="3653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F8EA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053246"/>
            <a:ext cx="2831674" cy="2638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1300" y="0"/>
            <a:ext cx="2438700" cy="236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93891" y="9804025"/>
            <a:ext cx="1693508" cy="52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6"/>
          <p:cNvSpPr txBox="1"/>
          <p:nvPr/>
        </p:nvSpPr>
        <p:spPr>
          <a:xfrm>
            <a:off x="578050" y="1028625"/>
            <a:ext cx="5511600" cy="14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8500">
                <a:solidFill>
                  <a:srgbClr val="84378C"/>
                </a:solidFill>
                <a:latin typeface="Georgia"/>
                <a:ea typeface="Georgia"/>
                <a:cs typeface="Georgia"/>
                <a:sym typeface="Georgia"/>
              </a:rPr>
              <a:t>ÚNETE</a:t>
            </a:r>
            <a:endParaRPr b="1" sz="85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2" name="Google Shape;112;p16"/>
          <p:cNvSpPr txBox="1"/>
          <p:nvPr/>
        </p:nvSpPr>
        <p:spPr>
          <a:xfrm>
            <a:off x="578050" y="664025"/>
            <a:ext cx="67392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>
                <a:solidFill>
                  <a:srgbClr val="84378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Iniciativa de VcM Duoc UC</a:t>
            </a:r>
            <a:endParaRPr sz="25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3" name="Google Shape;113;p16"/>
          <p:cNvSpPr txBox="1"/>
          <p:nvPr/>
        </p:nvSpPr>
        <p:spPr>
          <a:xfrm>
            <a:off x="532150" y="2242613"/>
            <a:ext cx="5603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600">
                <a:solidFill>
                  <a:srgbClr val="84378C"/>
                </a:solidFill>
                <a:latin typeface="Georgia"/>
                <a:ea typeface="Georgia"/>
                <a:cs typeface="Georgia"/>
                <a:sym typeface="Georgia"/>
              </a:rPr>
              <a:t>CONVOCATORIA ABIERTA</a:t>
            </a:r>
            <a:endParaRPr b="1" sz="26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4" name="Google Shape;114;p16"/>
          <p:cNvSpPr txBox="1"/>
          <p:nvPr/>
        </p:nvSpPr>
        <p:spPr>
          <a:xfrm>
            <a:off x="835425" y="6943175"/>
            <a:ext cx="1871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rgbClr val="17203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¿Cuándo?</a:t>
            </a:r>
            <a:endParaRPr sz="2200">
              <a:solidFill>
                <a:srgbClr val="172039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15" name="Google Shape;115;p16"/>
          <p:cNvSpPr txBox="1"/>
          <p:nvPr/>
        </p:nvSpPr>
        <p:spPr>
          <a:xfrm>
            <a:off x="4086075" y="6943175"/>
            <a:ext cx="3502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rgbClr val="17203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¿En qué consiste?</a:t>
            </a:r>
            <a:endParaRPr sz="2200">
              <a:solidFill>
                <a:srgbClr val="172039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978300" y="8613650"/>
            <a:ext cx="5603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600">
                <a:solidFill>
                  <a:srgbClr val="84378C"/>
                </a:solidFill>
                <a:latin typeface="Georgia"/>
                <a:ea typeface="Georgia"/>
                <a:cs typeface="Georgia"/>
                <a:sym typeface="Georgia"/>
              </a:rPr>
              <a:t>INSCRÍBETE EN</a:t>
            </a:r>
            <a:endParaRPr b="1" sz="26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7" name="Google Shape;117;p16"/>
          <p:cNvSpPr txBox="1"/>
          <p:nvPr/>
        </p:nvSpPr>
        <p:spPr>
          <a:xfrm>
            <a:off x="410400" y="9076850"/>
            <a:ext cx="6739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rgbClr val="84378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[inserte link]</a:t>
            </a:r>
            <a:endParaRPr sz="22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4086075" y="7331400"/>
            <a:ext cx="24387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rgbClr val="17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[inserte breve descripción de la iniciativa]</a:t>
            </a:r>
            <a:endParaRPr sz="2200">
              <a:solidFill>
                <a:srgbClr val="17203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9" name="Google Shape;119;p16"/>
          <p:cNvSpPr txBox="1"/>
          <p:nvPr/>
        </p:nvSpPr>
        <p:spPr>
          <a:xfrm>
            <a:off x="835425" y="7331400"/>
            <a:ext cx="2638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rgbClr val="17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[inserte detalles]</a:t>
            </a:r>
            <a:endParaRPr sz="2200">
              <a:solidFill>
                <a:srgbClr val="17203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120" name="Google Shape;120;p16"/>
          <p:cNvCxnSpPr/>
          <p:nvPr/>
        </p:nvCxnSpPr>
        <p:spPr>
          <a:xfrm>
            <a:off x="3780000" y="7020100"/>
            <a:ext cx="0" cy="1365300"/>
          </a:xfrm>
          <a:prstGeom prst="straightConnector1">
            <a:avLst/>
          </a:prstGeom>
          <a:noFill/>
          <a:ln cap="flat" cmpd="sng" w="28575">
            <a:solidFill>
              <a:srgbClr val="172039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21" name="Google Shape;121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3058712"/>
            <a:ext cx="7588275" cy="3653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